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22"/>
  </p:notesMasterIdLst>
  <p:handoutMasterIdLst>
    <p:handoutMasterId r:id="rId23"/>
  </p:handoutMasterIdLst>
  <p:sldIdLst>
    <p:sldId id="309" r:id="rId2"/>
    <p:sldId id="330" r:id="rId3"/>
    <p:sldId id="317" r:id="rId4"/>
    <p:sldId id="319" r:id="rId5"/>
    <p:sldId id="320" r:id="rId6"/>
    <p:sldId id="321" r:id="rId7"/>
    <p:sldId id="297" r:id="rId8"/>
    <p:sldId id="322" r:id="rId9"/>
    <p:sldId id="323" r:id="rId10"/>
    <p:sldId id="314" r:id="rId11"/>
    <p:sldId id="315" r:id="rId12"/>
    <p:sldId id="331" r:id="rId13"/>
    <p:sldId id="324" r:id="rId14"/>
    <p:sldId id="325" r:id="rId15"/>
    <p:sldId id="329" r:id="rId16"/>
    <p:sldId id="326" r:id="rId17"/>
    <p:sldId id="311" r:id="rId18"/>
    <p:sldId id="327" r:id="rId19"/>
    <p:sldId id="316" r:id="rId20"/>
    <p:sldId id="332" r:id="rId21"/>
  </p:sldIdLst>
  <p:sldSz cx="9144000" cy="6858000" type="screen4x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  <a:srgbClr val="FF0000"/>
    <a:srgbClr val="3333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96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262" tIns="47631" rIns="95262" bIns="47631" numCol="1" anchor="t" anchorCtr="0" compatLnSpc="1">
            <a:prstTxWarp prst="textNoShape">
              <a:avLst/>
            </a:prstTxWarp>
          </a:bodyPr>
          <a:lstStyle>
            <a:lvl1pPr defTabSz="95250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262" tIns="47631" rIns="95262" bIns="47631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262" tIns="47631" rIns="95262" bIns="47631" numCol="1" anchor="b" anchorCtr="0" compatLnSpc="1">
            <a:prstTxWarp prst="textNoShape">
              <a:avLst/>
            </a:prstTxWarp>
          </a:bodyPr>
          <a:lstStyle>
            <a:lvl1pPr defTabSz="95250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262" tIns="47631" rIns="95262" bIns="47631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B197CEB-16CC-C440-9D0E-EFCA486524F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233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262" tIns="47631" rIns="95262" bIns="47631" numCol="1" anchor="t" anchorCtr="0" compatLnSpc="1">
            <a:prstTxWarp prst="textNoShape">
              <a:avLst/>
            </a:prstTxWarp>
          </a:bodyPr>
          <a:lstStyle>
            <a:lvl1pPr defTabSz="95250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262" tIns="47631" rIns="95262" bIns="47631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262" tIns="47631" rIns="95262" bIns="476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262" tIns="47631" rIns="95262" bIns="47631" numCol="1" anchor="b" anchorCtr="0" compatLnSpc="1">
            <a:prstTxWarp prst="textNoShape">
              <a:avLst/>
            </a:prstTxWarp>
          </a:bodyPr>
          <a:lstStyle>
            <a:lvl1pPr defTabSz="95250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262" tIns="47631" rIns="95262" bIns="47631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4AC5C5B-A363-1D44-A809-B5CF4B2113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823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4EC8E7-3A48-3547-92A6-9AEBCADB56C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3BBF3E-EF73-6646-B0BB-15F744FEAAD0}" type="slidenum">
              <a:rPr lang="en-GB"/>
              <a:pPr>
                <a:defRPr/>
              </a:pPr>
              <a:t>10</a:t>
            </a:fld>
            <a:endParaRPr lang="en-GB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11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12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13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14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15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16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5DEF1C-1DD9-1F4F-AA6D-EBC2C52B38F1}" type="slidenum">
              <a:rPr lang="en-GB"/>
              <a:pPr>
                <a:defRPr/>
              </a:pPr>
              <a:t>19</a:t>
            </a:fld>
            <a:endParaRPr lang="en-GB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4EC8E7-3A48-3547-92A6-9AEBCADB56C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3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4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5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6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7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8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9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30DDE-E4A8-3041-BFAE-27974C9613F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75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D5D32-834E-2349-8D7B-2E723B38F0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28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66F54C-3BC2-5F4C-99A3-D9643911BC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1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8F9DD-7D2D-484A-8159-19E250E6996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89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F9881-05D3-7E4B-BB79-E30B4DDAEF0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28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A6D6E-3041-DE4F-898D-8B8FE71325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27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785DB-BD48-0448-AB99-0F8411AE71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62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1A6A3-3605-4242-BC47-A7742E2269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33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AC900-1CC8-D94E-9C7C-C357DA44FA8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6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60E43-0639-294F-B337-09A03DE4D90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4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406E5D-8893-9540-A4B7-003C0CE388A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0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BCF9826-0884-E345-B33B-8837E04C1D4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man.ac.uk/~gbrown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193675" y="476250"/>
            <a:ext cx="8702675" cy="2663825"/>
          </a:xfrm>
        </p:spPr>
        <p:txBody>
          <a:bodyPr/>
          <a:lstStyle/>
          <a:p>
            <a:r>
              <a:rPr lang="en-US" sz="2400" i="1" dirty="0" smtClean="0">
                <a:latin typeface="Calibri" charset="0"/>
              </a:rPr>
              <a:t>COMP24111: </a:t>
            </a:r>
            <a:r>
              <a:rPr lang="en-US" sz="2400" i="1" dirty="0">
                <a:latin typeface="Calibri" charset="0"/>
              </a:rPr>
              <a:t>Machine Learning</a:t>
            </a:r>
            <a:br>
              <a:rPr lang="en-US" sz="2400" i="1" dirty="0">
                <a:latin typeface="Calibri" charset="0"/>
              </a:rPr>
            </a:br>
            <a:r>
              <a:rPr lang="en-US" sz="3200" dirty="0">
                <a:latin typeface="Calibri" charset="0"/>
              </a:rPr>
              <a:t/>
            </a:r>
            <a:br>
              <a:rPr lang="en-US" sz="3200" dirty="0">
                <a:latin typeface="Calibri" charset="0"/>
              </a:rPr>
            </a:br>
            <a:r>
              <a:rPr lang="en-US" sz="3200" dirty="0" smtClean="0">
                <a:latin typeface="Calibri" charset="0"/>
              </a:rPr>
              <a:t>Ensemble Models</a:t>
            </a:r>
            <a:endParaRPr lang="en-US" sz="2000" i="1" dirty="0">
              <a:latin typeface="Calibri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8738" y="2925763"/>
            <a:ext cx="9017000" cy="1752600"/>
          </a:xfrm>
        </p:spPr>
        <p:txBody>
          <a:bodyPr/>
          <a:lstStyle/>
          <a:p>
            <a:pPr>
              <a:defRPr/>
            </a:pPr>
            <a:endParaRPr lang="en-US" sz="2400" b="1" dirty="0" smtClean="0"/>
          </a:p>
          <a:p>
            <a:pPr>
              <a:defRPr/>
            </a:pPr>
            <a:endParaRPr lang="en-US" sz="2400" b="1" dirty="0"/>
          </a:p>
          <a:p>
            <a:pPr>
              <a:defRPr/>
            </a:pPr>
            <a:r>
              <a:rPr lang="en-US" sz="2400" b="1" dirty="0" smtClean="0"/>
              <a:t>Gavin Brown</a:t>
            </a:r>
          </a:p>
          <a:p>
            <a:pPr>
              <a:defRPr/>
            </a:pPr>
            <a:r>
              <a:rPr lang="en-US" sz="2000" dirty="0" smtClean="0">
                <a:hlinkClick r:id="rId3"/>
              </a:rPr>
              <a:t>www.cs.man.ac.uk/~gbrown</a:t>
            </a:r>
            <a:endParaRPr lang="en-US" sz="2000" dirty="0" smtClean="0"/>
          </a:p>
        </p:txBody>
      </p:sp>
      <p:pic>
        <p:nvPicPr>
          <p:cNvPr id="4" name="Picture 3" descr="dice-img-edited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818" y="5360273"/>
            <a:ext cx="2033673" cy="1332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4" name="Picture 6" descr="DataExample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5241925"/>
            <a:ext cx="1547813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00808"/>
            <a:ext cx="7668853" cy="3240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260648"/>
            <a:ext cx="348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“Bagging” algorithm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962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88640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Model Stability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196752"/>
            <a:ext cx="6894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models are almost completely unaffected by bootstrapping.</a:t>
            </a:r>
          </a:p>
          <a:p>
            <a:endParaRPr lang="en-US" dirty="0" smtClean="0"/>
          </a:p>
          <a:p>
            <a:r>
              <a:rPr lang="en-US" dirty="0" smtClean="0"/>
              <a:t>These are </a:t>
            </a:r>
            <a:r>
              <a:rPr lang="en-US" b="1" dirty="0" smtClean="0"/>
              <a:t>stable</a:t>
            </a:r>
            <a:r>
              <a:rPr lang="en-US" dirty="0" smtClean="0"/>
              <a:t> models.  Not so suitable for ensemble methods.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924944"/>
            <a:ext cx="192898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Highly Stable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Highly Unstable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71800" y="3068960"/>
            <a:ext cx="0" cy="2880320"/>
          </a:xfrm>
          <a:prstGeom prst="straightConnector1">
            <a:avLst/>
          </a:prstGeom>
          <a:ln w="5715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63888" y="2996952"/>
            <a:ext cx="3296095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i="1" dirty="0"/>
          </a:p>
          <a:p>
            <a:r>
              <a:rPr lang="en-US" sz="1600" i="1" dirty="0" smtClean="0"/>
              <a:t>KNN</a:t>
            </a:r>
          </a:p>
          <a:p>
            <a:endParaRPr lang="en-US" sz="1600" i="1" dirty="0"/>
          </a:p>
          <a:p>
            <a:r>
              <a:rPr lang="en-US" sz="1600" i="1" dirty="0" smtClean="0"/>
              <a:t>Naïve Bayes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Logistic Regression / </a:t>
            </a:r>
            <a:r>
              <a:rPr lang="en-US" sz="1600" i="1" dirty="0" err="1" smtClean="0"/>
              <a:t>Perceptrons</a:t>
            </a:r>
            <a:endParaRPr lang="en-US" sz="1600" i="1" dirty="0"/>
          </a:p>
          <a:p>
            <a:endParaRPr lang="en-US" sz="1600" i="1" dirty="0" smtClean="0"/>
          </a:p>
          <a:p>
            <a:r>
              <a:rPr lang="en-US" sz="1600" i="1" dirty="0" smtClean="0"/>
              <a:t>Neural Networks</a:t>
            </a:r>
          </a:p>
          <a:p>
            <a:endParaRPr lang="en-US" sz="1600" i="1" dirty="0"/>
          </a:p>
          <a:p>
            <a:r>
              <a:rPr lang="en-US" sz="1600" i="1" dirty="0"/>
              <a:t>Decision Trees</a:t>
            </a:r>
          </a:p>
          <a:p>
            <a:endParaRPr lang="en-US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4018212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04664"/>
            <a:ext cx="849837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62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72816"/>
            <a:ext cx="8636386" cy="4320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404664"/>
            <a:ext cx="4803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bagging on a set of decision trees.</a:t>
            </a:r>
          </a:p>
          <a:p>
            <a:endParaRPr lang="en-US" dirty="0"/>
          </a:p>
          <a:p>
            <a:r>
              <a:rPr lang="en-US" dirty="0" smtClean="0"/>
              <a:t>How can we make them even more </a:t>
            </a:r>
            <a:r>
              <a:rPr lang="en-US" b="1" dirty="0" smtClean="0"/>
              <a:t>diverse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8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564904"/>
            <a:ext cx="7843522" cy="3888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188640"/>
            <a:ext cx="3597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Random Forests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88640"/>
            <a:ext cx="344880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9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661" y="6711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Real-time human pose recognition in parts from single </a:t>
            </a:r>
            <a:r>
              <a:rPr lang="en-US" b="1" i="1" dirty="0" smtClean="0"/>
              <a:t>depth images</a:t>
            </a:r>
          </a:p>
          <a:p>
            <a:r>
              <a:rPr lang="en-US" dirty="0" smtClean="0"/>
              <a:t>Computer Vision and Pattern Recognition 2011</a:t>
            </a:r>
          </a:p>
          <a:p>
            <a:r>
              <a:rPr lang="en-US" dirty="0" err="1" smtClean="0"/>
              <a:t>Shotton</a:t>
            </a:r>
            <a:r>
              <a:rPr lang="en-US" dirty="0" smtClean="0"/>
              <a:t> et al, Microsoft Research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716016" y="980728"/>
            <a:ext cx="4248472" cy="4032448"/>
            <a:chOff x="4283968" y="1196752"/>
            <a:chExt cx="4248472" cy="403244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27936"/>
            <a:stretch/>
          </p:blipFill>
          <p:spPr>
            <a:xfrm>
              <a:off x="4427984" y="1268760"/>
              <a:ext cx="4093314" cy="374441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283968" y="1196752"/>
              <a:ext cx="4248472" cy="4032448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1520" y="1844824"/>
            <a:ext cx="43781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i="1" dirty="0" smtClean="0"/>
              <a:t>Basis of </a:t>
            </a:r>
            <a:r>
              <a:rPr lang="en-US" sz="1600" i="1" dirty="0" err="1" smtClean="0"/>
              <a:t>Kinect</a:t>
            </a:r>
            <a:r>
              <a:rPr lang="en-US" sz="1600" i="1" dirty="0" smtClean="0"/>
              <a:t> controller</a:t>
            </a:r>
          </a:p>
          <a:p>
            <a:pPr marL="285750" indent="-285750">
              <a:buFont typeface="Arial"/>
              <a:buChar char="•"/>
            </a:pPr>
            <a:endParaRPr lang="en-US" sz="1600" i="1" dirty="0" smtClean="0"/>
          </a:p>
          <a:p>
            <a:pPr marL="285750" indent="-285750">
              <a:buFont typeface="Arial"/>
              <a:buChar char="•"/>
            </a:pPr>
            <a:r>
              <a:rPr lang="en-US" sz="1600" i="1" dirty="0" smtClean="0"/>
              <a:t>Features </a:t>
            </a:r>
            <a:r>
              <a:rPr lang="en-US" sz="1600" i="1" dirty="0"/>
              <a:t>are simple image properties</a:t>
            </a:r>
          </a:p>
          <a:p>
            <a:pPr marL="285750" indent="-285750">
              <a:buFont typeface="Arial"/>
              <a:buChar char="•"/>
            </a:pPr>
            <a:endParaRPr lang="en-US" sz="1600" i="1" dirty="0"/>
          </a:p>
          <a:p>
            <a:pPr marL="285750" indent="-285750">
              <a:buFont typeface="Arial"/>
              <a:buChar char="•"/>
            </a:pPr>
            <a:r>
              <a:rPr lang="en-US" sz="1600" i="1" dirty="0" smtClean="0"/>
              <a:t>Test phase: 200 frames per sec on GPU</a:t>
            </a:r>
          </a:p>
          <a:p>
            <a:pPr marL="285750" indent="-285750">
              <a:buFont typeface="Arial"/>
              <a:buChar char="•"/>
            </a:pPr>
            <a:endParaRPr lang="en-US" sz="1600" i="1" dirty="0" smtClean="0"/>
          </a:p>
          <a:p>
            <a:pPr marL="285750" indent="-285750">
              <a:buFont typeface="Arial"/>
              <a:buChar char="•"/>
            </a:pPr>
            <a:r>
              <a:rPr lang="en-US" sz="1600" i="1" dirty="0" smtClean="0"/>
              <a:t>Train phase more complex but still parallel</a:t>
            </a:r>
          </a:p>
          <a:p>
            <a:pPr marL="285750" indent="-285750">
              <a:buFont typeface="Arial"/>
              <a:buChar char="•"/>
            </a:pPr>
            <a:endParaRPr lang="en-US" sz="1600" i="1" dirty="0"/>
          </a:p>
          <a:p>
            <a:pPr marL="285750" indent="-285750">
              <a:buFont typeface="Arial"/>
              <a:buChar char="•"/>
            </a:pPr>
            <a:endParaRPr lang="en-US" sz="1600" i="1" dirty="0" smtClean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467544" y="5229200"/>
            <a:ext cx="4968552" cy="1296144"/>
            <a:chOff x="467544" y="5229200"/>
            <a:chExt cx="4968552" cy="12961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5517232"/>
              <a:ext cx="4768097" cy="72008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67544" y="5229200"/>
              <a:ext cx="4968552" cy="1296144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410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88640"/>
            <a:ext cx="435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Sequential Ensemble Methods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611560" y="1484784"/>
            <a:ext cx="720080" cy="86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403648" y="1484784"/>
            <a:ext cx="144016" cy="86409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105273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+ labels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187624" y="3429000"/>
            <a:ext cx="1008112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1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59832" y="3429000"/>
            <a:ext cx="1008112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2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55776" y="2636912"/>
            <a:ext cx="1080120" cy="43204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Dataset 2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971600" y="2564904"/>
            <a:ext cx="432048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131840" y="3140968"/>
            <a:ext cx="216024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123728" y="3140968"/>
            <a:ext cx="36004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860032" y="3429000"/>
            <a:ext cx="1008112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3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355976" y="2636912"/>
            <a:ext cx="1080120" cy="43204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Dataset 3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932040" y="3140968"/>
            <a:ext cx="216024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923928" y="3140968"/>
            <a:ext cx="36004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516216" y="3429000"/>
            <a:ext cx="1008112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4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12160" y="2636912"/>
            <a:ext cx="1080120" cy="43204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Dataset 4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6588224" y="3140968"/>
            <a:ext cx="216024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580112" y="3140968"/>
            <a:ext cx="36004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5576" y="4941168"/>
            <a:ext cx="553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model corrects the mistakes of its predecessor.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596336" y="3140968"/>
            <a:ext cx="792088" cy="0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dot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6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273" y="254000"/>
            <a:ext cx="5593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Boosting – an informal description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8283872" cy="4141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273" y="254000"/>
            <a:ext cx="17816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Boosting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934"/>
          <a:stretch/>
        </p:blipFill>
        <p:spPr>
          <a:xfrm>
            <a:off x="539552" y="1340768"/>
            <a:ext cx="8023487" cy="500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49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620688"/>
            <a:ext cx="43140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Ensemble Methods: Summary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916832"/>
            <a:ext cx="71077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Treats models as a </a:t>
            </a:r>
            <a:r>
              <a:rPr lang="en-US" dirty="0" smtClean="0"/>
              <a:t>committee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Two main types – dependent and independent</a:t>
            </a:r>
            <a:endParaRPr lang="en-US" dirty="0"/>
          </a:p>
          <a:p>
            <a:r>
              <a:rPr lang="en-US" dirty="0" smtClean="0"/>
              <a:t>§(boosting and bagging are two examples)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Responsible for major advances in industrial ML</a:t>
            </a:r>
          </a:p>
          <a:p>
            <a:r>
              <a:rPr lang="en-US" i="1" dirty="0" smtClean="0"/>
              <a:t>	Random Forests = </a:t>
            </a:r>
            <a:r>
              <a:rPr lang="en-US" i="1" dirty="0" err="1" smtClean="0"/>
              <a:t>Kinect</a:t>
            </a:r>
            <a:endParaRPr lang="en-US" i="1" dirty="0" smtClean="0"/>
          </a:p>
          <a:p>
            <a:r>
              <a:rPr lang="en-US" i="1" dirty="0" smtClean="0"/>
              <a:t>	Boosting = Face Recognition in Phone Cameras</a:t>
            </a:r>
          </a:p>
          <a:p>
            <a:pPr marL="285750" indent="-285750">
              <a:buFont typeface="Arial"/>
              <a:buChar char="•"/>
            </a:pPr>
            <a:endParaRPr lang="en-US" i="1" dirty="0" smtClean="0"/>
          </a:p>
          <a:p>
            <a:pPr marL="285750" indent="-285750">
              <a:buFont typeface="Arial"/>
              <a:buChar char="•"/>
            </a:pPr>
            <a:endParaRPr lang="en-US" i="1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Tend to work extremely well “off-the-shelf” – no parameter tuning.</a:t>
            </a:r>
          </a:p>
        </p:txBody>
      </p:sp>
    </p:spTree>
    <p:extLst>
      <p:ext uri="{BB962C8B-B14F-4D97-AF65-F5344CB8AC3E}">
        <p14:creationId xmlns:p14="http://schemas.microsoft.com/office/powerpoint/2010/main" val="183986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5" y="764704"/>
            <a:ext cx="8329053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3"/>
            <a:ext cx="8748464" cy="61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2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88640"/>
            <a:ext cx="5882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Usual Supervised Learning Approach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3851920" y="1916832"/>
            <a:ext cx="720080" cy="86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44008" y="1916832"/>
            <a:ext cx="144016" cy="86409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5896" y="14847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+ labels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4283968" y="2996952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47864" y="3429000"/>
            <a:ext cx="210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779912" y="4653136"/>
            <a:ext cx="1080120" cy="8640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Model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283968" y="4077072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115616" y="5157192"/>
            <a:ext cx="720080" cy="21602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6804248" y="5085184"/>
            <a:ext cx="216024" cy="21602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051720" y="5229200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004048" y="5157192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55576" y="5661248"/>
            <a:ext cx="1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data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444208" y="5589240"/>
            <a:ext cx="17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2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88640"/>
            <a:ext cx="2819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Ensemble Methods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3851920" y="1916832"/>
            <a:ext cx="720080" cy="86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44008" y="1916832"/>
            <a:ext cx="144016" cy="86409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5896" y="14847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+ labels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4283968" y="2996952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47864" y="3429000"/>
            <a:ext cx="210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987824" y="4365104"/>
            <a:ext cx="2736304" cy="201622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1400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“Committee” of Models</a:t>
            </a: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 smtClean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 smtClean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283968" y="386104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259632" y="5229200"/>
            <a:ext cx="720080" cy="21602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195736" y="5373216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796136" y="5373216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55576" y="5661248"/>
            <a:ext cx="1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data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444208" y="5589240"/>
            <a:ext cx="2301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</a:t>
            </a:r>
            <a:r>
              <a:rPr lang="en-US" dirty="0" smtClean="0"/>
              <a:t>label</a:t>
            </a:r>
          </a:p>
          <a:p>
            <a:endParaRPr lang="en-US" dirty="0"/>
          </a:p>
          <a:p>
            <a:r>
              <a:rPr lang="en-US" dirty="0" smtClean="0"/>
              <a:t>(voting or averaging)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779912" y="4797152"/>
            <a:ext cx="1008112" cy="2880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1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779912" y="5157192"/>
            <a:ext cx="1008112" cy="2880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2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779912" y="5949280"/>
            <a:ext cx="1008112" cy="2880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>
            <a:stCxn id="59" idx="1"/>
          </p:cNvCxnSpPr>
          <p:nvPr/>
        </p:nvCxnSpPr>
        <p:spPr>
          <a:xfrm flipV="1">
            <a:off x="2987824" y="4941168"/>
            <a:ext cx="72008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9" idx="1"/>
          </p:cNvCxnSpPr>
          <p:nvPr/>
        </p:nvCxnSpPr>
        <p:spPr>
          <a:xfrm>
            <a:off x="2987824" y="5373216"/>
            <a:ext cx="72008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9" idx="1"/>
          </p:cNvCxnSpPr>
          <p:nvPr/>
        </p:nvCxnSpPr>
        <p:spPr>
          <a:xfrm flipV="1">
            <a:off x="2987824" y="5301208"/>
            <a:ext cx="720080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211960" y="5517232"/>
            <a:ext cx="0" cy="360040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dot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flipH="1">
            <a:off x="4860032" y="4941168"/>
            <a:ext cx="936104" cy="1152128"/>
            <a:chOff x="4716016" y="5085184"/>
            <a:chExt cx="720080" cy="1152128"/>
          </a:xfrm>
        </p:grpSpPr>
        <p:cxnSp>
          <p:nvCxnSpPr>
            <p:cNvPr id="44" name="Straight Arrow Connector 43"/>
            <p:cNvCxnSpPr/>
            <p:nvPr/>
          </p:nvCxnSpPr>
          <p:spPr>
            <a:xfrm flipV="1">
              <a:off x="4716016" y="5085184"/>
              <a:ext cx="720080" cy="432048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716016" y="5517232"/>
              <a:ext cx="720080" cy="72008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716016" y="5445224"/>
              <a:ext cx="720080" cy="72008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 flipH="1">
            <a:off x="6804248" y="5301208"/>
            <a:ext cx="216024" cy="21602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77912" y="36730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1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88640"/>
            <a:ext cx="2819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Ensemble Methods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91677" y="836712"/>
            <a:ext cx="89562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Like a “committee”….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don’t want all models to be identical.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don’t want them to be different for the sake of it – sacrificing individual performance</a:t>
            </a:r>
          </a:p>
          <a:p>
            <a:endParaRPr lang="en-US" dirty="0" smtClean="0"/>
          </a:p>
          <a:p>
            <a:r>
              <a:rPr lang="en-US" dirty="0" smtClean="0"/>
              <a:t>This is the “Diversity” trade-off.</a:t>
            </a:r>
          </a:p>
          <a:p>
            <a:endParaRPr lang="en-US" dirty="0"/>
          </a:p>
          <a:p>
            <a:r>
              <a:rPr lang="en-US" dirty="0" smtClean="0"/>
              <a:t>Equivalent to </a:t>
            </a:r>
            <a:r>
              <a:rPr lang="en-US" dirty="0" err="1" smtClean="0"/>
              <a:t>underfitting</a:t>
            </a:r>
            <a:r>
              <a:rPr lang="en-US" dirty="0" smtClean="0"/>
              <a:t>/</a:t>
            </a:r>
            <a:r>
              <a:rPr lang="en-US" dirty="0" err="1" smtClean="0"/>
              <a:t>overfitting</a:t>
            </a:r>
            <a:r>
              <a:rPr lang="en-US" dirty="0"/>
              <a:t> </a:t>
            </a:r>
            <a:r>
              <a:rPr lang="en-US" dirty="0" smtClean="0"/>
              <a:t>– need the right level, just enough.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059832" y="3717032"/>
            <a:ext cx="2736304" cy="201622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1400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“Committee” of Models</a:t>
            </a: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 smtClean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 smtClean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51920" y="4149080"/>
            <a:ext cx="1008112" cy="2880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1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851920" y="4509120"/>
            <a:ext cx="1008112" cy="2880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2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851920" y="5301208"/>
            <a:ext cx="1008112" cy="2880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283968" y="4869160"/>
            <a:ext cx="0" cy="360040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dot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10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88640"/>
            <a:ext cx="4033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Parallel Ensemble Methods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3851920" y="1268760"/>
            <a:ext cx="720080" cy="86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44008" y="1268760"/>
            <a:ext cx="144016" cy="86409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5896" y="8367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+ labels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635896" y="5157192"/>
            <a:ext cx="64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Vote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07704" y="3861048"/>
            <a:ext cx="1008112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1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35896" y="3861048"/>
            <a:ext cx="1008112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2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84168" y="3861048"/>
            <a:ext cx="1008112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03848" y="2204864"/>
            <a:ext cx="936104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 flipH="1">
            <a:off x="3851920" y="5661248"/>
            <a:ext cx="216024" cy="21602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139952" y="2204864"/>
            <a:ext cx="72008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283968" y="2204864"/>
            <a:ext cx="2016224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5696" y="2708920"/>
            <a:ext cx="1080120" cy="43204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Dataset 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87824" y="2708920"/>
            <a:ext cx="144016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411760" y="321297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563888" y="2708920"/>
            <a:ext cx="1080120" cy="43204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Dataset 2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16016" y="2708920"/>
            <a:ext cx="144016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012160" y="2708920"/>
            <a:ext cx="1080120" cy="43204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Dataset m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64288" y="2708920"/>
            <a:ext cx="144016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004048" y="2852936"/>
            <a:ext cx="792088" cy="0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dot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995936" y="321297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588224" y="32849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flipV="1">
            <a:off x="2915816" y="4509120"/>
            <a:ext cx="3096344" cy="504056"/>
            <a:chOff x="2915816" y="4797152"/>
            <a:chExt cx="3096344" cy="432048"/>
          </a:xfrm>
        </p:grpSpPr>
        <p:cxnSp>
          <p:nvCxnSpPr>
            <p:cNvPr id="52" name="Straight Arrow Connector 51"/>
            <p:cNvCxnSpPr/>
            <p:nvPr/>
          </p:nvCxnSpPr>
          <p:spPr>
            <a:xfrm flipH="1">
              <a:off x="2915816" y="4797152"/>
              <a:ext cx="936104" cy="36004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3851920" y="4797152"/>
              <a:ext cx="72008" cy="36004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3995936" y="4797152"/>
              <a:ext cx="2016224" cy="43204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1115616" y="3717032"/>
            <a:ext cx="6912768" cy="108012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1400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 smtClean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 smtClean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5246" y="4499828"/>
            <a:ext cx="12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Ensemble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329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44824"/>
            <a:ext cx="6768752" cy="3341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188640"/>
            <a:ext cx="763284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Generating a new dataset by “Bootstrapping”</a:t>
            </a:r>
          </a:p>
          <a:p>
            <a:endParaRPr lang="en-US" sz="2400" dirty="0" smtClean="0"/>
          </a:p>
          <a:p>
            <a:r>
              <a:rPr lang="en-US" sz="2400" i="1" dirty="0" smtClean="0"/>
              <a:t> - sample N items with replacement from the original N</a:t>
            </a:r>
            <a:endParaRPr lang="en-US" sz="2400" i="1" dirty="0"/>
          </a:p>
        </p:txBody>
      </p:sp>
      <p:sp>
        <p:nvSpPr>
          <p:cNvPr id="5" name="Rectangle 4"/>
          <p:cNvSpPr/>
          <p:nvPr/>
        </p:nvSpPr>
        <p:spPr>
          <a:xfrm>
            <a:off x="4644008" y="2132856"/>
            <a:ext cx="2664296" cy="432048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24000"/>
                </a:schemeClr>
              </a:gs>
              <a:gs pos="35000">
                <a:schemeClr val="accent6">
                  <a:tint val="37000"/>
                  <a:satMod val="300000"/>
                  <a:alpha val="24000"/>
                </a:schemeClr>
              </a:gs>
              <a:gs pos="100000">
                <a:schemeClr val="accent6">
                  <a:tint val="15000"/>
                  <a:satMod val="350000"/>
                  <a:alpha val="24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3284984"/>
            <a:ext cx="2664296" cy="216024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24000"/>
                </a:schemeClr>
              </a:gs>
              <a:gs pos="35000">
                <a:schemeClr val="accent6">
                  <a:tint val="37000"/>
                  <a:satMod val="300000"/>
                  <a:alpha val="24000"/>
                </a:schemeClr>
              </a:gs>
              <a:gs pos="100000">
                <a:schemeClr val="accent6">
                  <a:tint val="15000"/>
                  <a:satMod val="350000"/>
                  <a:alpha val="24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16016" y="4365104"/>
            <a:ext cx="2664296" cy="216024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24000"/>
                </a:schemeClr>
              </a:gs>
              <a:gs pos="35000">
                <a:schemeClr val="accent6">
                  <a:tint val="37000"/>
                  <a:satMod val="300000"/>
                  <a:alpha val="24000"/>
                </a:schemeClr>
              </a:gs>
              <a:gs pos="100000">
                <a:schemeClr val="accent6">
                  <a:tint val="15000"/>
                  <a:satMod val="350000"/>
                  <a:alpha val="24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88640"/>
            <a:ext cx="514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“Bagging” : </a:t>
            </a:r>
            <a:r>
              <a:rPr lang="en-US" sz="2400" b="1" dirty="0"/>
              <a:t>B</a:t>
            </a:r>
            <a:r>
              <a:rPr lang="en-US" sz="2400" dirty="0"/>
              <a:t>ootstrap </a:t>
            </a:r>
            <a:r>
              <a:rPr lang="en-US" sz="2400" b="1" dirty="0" err="1"/>
              <a:t>AGG</a:t>
            </a:r>
            <a:r>
              <a:rPr lang="en-US" sz="2400" dirty="0" err="1"/>
              <a:t>regat</a:t>
            </a:r>
            <a:r>
              <a:rPr lang="en-US" sz="2400" b="1" dirty="0" err="1"/>
              <a:t>ING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3851920" y="1268760"/>
            <a:ext cx="720080" cy="86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44008" y="1268760"/>
            <a:ext cx="144016" cy="86409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5896" y="8367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+ labels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07704" y="3861048"/>
            <a:ext cx="1008112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1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03848" y="2204864"/>
            <a:ext cx="936104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5696" y="2708920"/>
            <a:ext cx="1080120" cy="43204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Dataset 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87824" y="2708920"/>
            <a:ext cx="144016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411760" y="321297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55976" y="263691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Bootstrap</a:t>
            </a:r>
            <a:r>
              <a:rPr lang="en-US" dirty="0" smtClean="0"/>
              <a:t>: Sample N examples,</a:t>
            </a:r>
          </a:p>
          <a:p>
            <a:r>
              <a:rPr lang="en-US" i="1" dirty="0" smtClean="0"/>
              <a:t>with replacement, </a:t>
            </a:r>
            <a:r>
              <a:rPr lang="en-US" dirty="0" smtClean="0"/>
              <a:t>from the original 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8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88640"/>
            <a:ext cx="514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“Bagging” : </a:t>
            </a:r>
            <a:r>
              <a:rPr lang="en-US" sz="2400" b="1" dirty="0" smtClean="0"/>
              <a:t>B</a:t>
            </a:r>
            <a:r>
              <a:rPr lang="en-US" sz="2400" dirty="0" smtClean="0"/>
              <a:t>ootstrap </a:t>
            </a:r>
            <a:r>
              <a:rPr lang="en-US" sz="2400" b="1" dirty="0" err="1" smtClean="0"/>
              <a:t>AGG</a:t>
            </a:r>
            <a:r>
              <a:rPr lang="en-US" sz="2400" dirty="0" err="1" smtClean="0"/>
              <a:t>regat</a:t>
            </a:r>
            <a:r>
              <a:rPr lang="en-US" sz="2400" b="1" dirty="0" err="1" smtClean="0"/>
              <a:t>ING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3851920" y="1268760"/>
            <a:ext cx="720080" cy="86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44008" y="1268760"/>
            <a:ext cx="144016" cy="86409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35896" y="83671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+ labels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635896" y="5157192"/>
            <a:ext cx="64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Vote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07704" y="3861048"/>
            <a:ext cx="1008112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1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35896" y="3861048"/>
            <a:ext cx="1008112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2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84168" y="3861048"/>
            <a:ext cx="1008112" cy="5040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Model 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03848" y="2204864"/>
            <a:ext cx="936104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 flipH="1">
            <a:off x="3851920" y="5661248"/>
            <a:ext cx="216024" cy="21602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139952" y="2204864"/>
            <a:ext cx="72008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283968" y="2204864"/>
            <a:ext cx="2016224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691680" y="2708920"/>
            <a:ext cx="1224136" cy="43204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Bootstrap 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87824" y="2708920"/>
            <a:ext cx="144016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411760" y="321297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491880" y="2708920"/>
            <a:ext cx="1152128" cy="43204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Bootstrap </a:t>
            </a:r>
            <a:r>
              <a:rPr lang="en-US" sz="1600" dirty="0" smtClean="0">
                <a:solidFill>
                  <a:srgbClr val="000000"/>
                </a:solidFill>
              </a:rPr>
              <a:t>2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16016" y="2708920"/>
            <a:ext cx="144016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68144" y="2708920"/>
            <a:ext cx="1224136" cy="432048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8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Bootstrap </a:t>
            </a:r>
            <a:r>
              <a:rPr lang="en-US" sz="1600" dirty="0" smtClean="0">
                <a:solidFill>
                  <a:srgbClr val="000000"/>
                </a:solidFill>
              </a:rPr>
              <a:t>m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64288" y="2708920"/>
            <a:ext cx="144016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004048" y="2852936"/>
            <a:ext cx="792088" cy="0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dot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995936" y="321297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588224" y="32849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flipV="1">
            <a:off x="2915816" y="4509120"/>
            <a:ext cx="3096344" cy="504056"/>
            <a:chOff x="2915816" y="4797152"/>
            <a:chExt cx="3096344" cy="432048"/>
          </a:xfrm>
        </p:grpSpPr>
        <p:cxnSp>
          <p:nvCxnSpPr>
            <p:cNvPr id="52" name="Straight Arrow Connector 51"/>
            <p:cNvCxnSpPr/>
            <p:nvPr/>
          </p:nvCxnSpPr>
          <p:spPr>
            <a:xfrm flipH="1">
              <a:off x="2915816" y="4797152"/>
              <a:ext cx="936104" cy="36004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3851920" y="4797152"/>
              <a:ext cx="72008" cy="36004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3995936" y="4797152"/>
              <a:ext cx="2016224" cy="43204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1115616" y="3717032"/>
            <a:ext cx="6912768" cy="108012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14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1400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 smtClean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 smtClean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0152" y="4787860"/>
            <a:ext cx="218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Bagged Ensemble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5257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4958</TotalTime>
  <Words>405</Words>
  <Application>Microsoft Macintosh PowerPoint</Application>
  <PresentationFormat>On-screen Show (4:3)</PresentationFormat>
  <Paragraphs>165</Paragraphs>
  <Slides>20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COMP24111: Machine Learning  Ensemble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Manchester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Gavin Brown</dc:creator>
  <cp:lastModifiedBy>Gavin Brown</cp:lastModifiedBy>
  <cp:revision>198</cp:revision>
  <cp:lastPrinted>2011-09-24T17:09:08Z</cp:lastPrinted>
  <dcterms:created xsi:type="dcterms:W3CDTF">2010-09-22T09:44:42Z</dcterms:created>
  <dcterms:modified xsi:type="dcterms:W3CDTF">2015-10-27T13:01:29Z</dcterms:modified>
</cp:coreProperties>
</file>